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303" r:id="rId5"/>
    <p:sldId id="306" r:id="rId6"/>
    <p:sldId id="307" r:id="rId7"/>
    <p:sldId id="308" r:id="rId8"/>
    <p:sldId id="310" r:id="rId9"/>
    <p:sldId id="311" r:id="rId10"/>
    <p:sldId id="312" r:id="rId11"/>
    <p:sldId id="314" r:id="rId12"/>
    <p:sldId id="316" r:id="rId13"/>
    <p:sldId id="317" r:id="rId14"/>
    <p:sldId id="318" r:id="rId15"/>
    <p:sldId id="350" r:id="rId16"/>
    <p:sldId id="351" r:id="rId17"/>
    <p:sldId id="352" r:id="rId18"/>
    <p:sldId id="319" r:id="rId19"/>
    <p:sldId id="354" r:id="rId20"/>
    <p:sldId id="355" r:id="rId21"/>
    <p:sldId id="356" r:id="rId22"/>
    <p:sldId id="320" r:id="rId23"/>
    <p:sldId id="357" r:id="rId24"/>
    <p:sldId id="321" r:id="rId25"/>
    <p:sldId id="324" r:id="rId26"/>
    <p:sldId id="329" r:id="rId27"/>
    <p:sldId id="330" r:id="rId28"/>
    <p:sldId id="304" r:id="rId29"/>
    <p:sldId id="301" r:id="rId30"/>
  </p:sldIdLst>
  <p:sldSz cx="9144000" cy="5143500" type="screen16x9"/>
  <p:notesSz cx="6858000" cy="9144000"/>
  <p:embeddedFontLst>
    <p:embeddedFont>
      <p:font typeface="나눔스퀘어_ac 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나눔스퀘어_ac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50" autoAdjust="0"/>
  </p:normalViewPr>
  <p:slideViewPr>
    <p:cSldViewPr>
      <p:cViewPr varScale="1">
        <p:scale>
          <a:sx n="94" d="100"/>
          <a:sy n="94" d="100"/>
        </p:scale>
        <p:origin x="1138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95%98%EC%9D%B4%20%EC%BB%AC%EB%9F%A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고주파 성분을 강조하는 형태로 작업이 이루어짐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영상에서 밝기나 색의 변화가 없거나 작은 지점은 공간 주파수로 표현했을 때 저주파에 해당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6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마스크 정의 과정에 대해서는 뒤의 에지 검출에서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8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고주파 통과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영상의 고주파 성분만을 남기고 저주파 성분은 모두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 저주파 성분이 유지되는 정도 달라짐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알파가 커질수록 원본 영상의 추가 비율이 높아진다는 의미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고주파 성분의 상대적인 강도가 약해져 선명해지는 정도가 줄어듦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3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히스토그램 축소를 많이 하면 저주파영역이 적게 빠지므로 상대적으로 고주파 영역이 적어져서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선명화가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덜 됨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5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강도 검출은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이산적으로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근사화된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미분 연산자를 사용하여 이루어진다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 사용 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위치는 미분 값이 최대 또는 최소가 되는 지점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영교차점에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마스크를 사용하여 총 두 번의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수행해야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endParaRPr lang="ko-KR" alt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2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필터가 평균값 필터에 비해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평활화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성능이 우수하므로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프리위트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연산자에 비해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소벨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연산자의 노이즈 제거 성능이 좀 더 우수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Scharr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소벨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개선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3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8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영상에서 더 두꺼운 가장자리를 만들어 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명암도 계단에 대해 더 강한 응답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가장자리 추출을 위해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얇은 선이나 고립된 점 같은 미세한 세부사항에 더 강한 응답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명암도 계단보다는 선에 대해 선보다는 점에 강함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(x+1)-x / 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x’-(x’-1)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5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0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이진 영상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dithering(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밀도 조절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halftoning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크기 조절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공간적 통합 작용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픽셀은 필요한 저장 및 계산을 줄이기 위해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부호없는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정수로 저장하기 위해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양자화됩니다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초기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회색조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모니터는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서로 다른 음영 만 표시 할 수 있으며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비트를 사용하여 이진 형식으로 저장됩니다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오늘날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사진과 같은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 스케일 이미지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및 인쇄물 모두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일반적으로 샘플링 된 픽셀 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비트로 저장됩니다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가시광선에서 녹색 영역이 넓기 때문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할당하여 만든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색공간으로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하이 컬러"/>
              </a:rPr>
              <a:t>하이 컬러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 Color)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많이 불렸다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색상 비트 수를 따서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 모드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표현도 있었다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65,536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색상이 표현 가능하다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바리에이션으로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비트를 표현하고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비트는 투명 여부를 표현하는 값으로 쓰인 것도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RGB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각각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비트씩 할당한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트루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컬러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(True Color)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말한다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표현 가능한 색상은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16,777,216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</a:t>
            </a:r>
          </a:p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컬러에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투명값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(alpha)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추가한 것으로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47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스탭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번에 변화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램프 에지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그라데이션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다른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검출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Marr-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Hildreth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50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비최대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억제는 최대가 아닌 값을 제거하는 과정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이력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임계화는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개의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임곗값을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 거짓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에지의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검출을 최소화하는 과정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796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가우시안함수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시그마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85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인자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영상의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자료형을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무엇으로 할 것인지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ksize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생략됐는데 이 같은 경우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강도는 밝기의 변화 방향에 따라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양수뿐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음수를 가질 수도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결과를 일반적인 픽셀의 값 범위인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 255]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변환하기 위해서는 절댓값을 계산하거나 값의 범위를 이동하는 과정이 필요하다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방향으로의 경계 강도에 대한 절댓값 중에서 큰 값을 선택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근사화 시키는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1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순서대로 </a:t>
            </a:r>
            <a:r>
              <a:rPr lang="en-US" altLang="ko-KR" dirty="0" smtClean="0"/>
              <a:t>portable bitmap portable </a:t>
            </a:r>
            <a:r>
              <a:rPr lang="en-US" altLang="ko-KR" dirty="0" err="1" smtClean="0"/>
              <a:t>graymap</a:t>
            </a:r>
            <a:r>
              <a:rPr lang="en-US" altLang="ko-KR" baseline="0" dirty="0" smtClean="0"/>
              <a:t> portable </a:t>
            </a:r>
            <a:r>
              <a:rPr lang="en-US" altLang="ko-KR" baseline="0" dirty="0" err="1" smtClean="0"/>
              <a:t>pixmap</a:t>
            </a:r>
            <a:endParaRPr lang="en-US" altLang="ko-KR" baseline="0" dirty="0" smtClean="0"/>
          </a:p>
          <a:p>
            <a:r>
              <a:rPr lang="ko-KR" altLang="en-US" baseline="0" dirty="0" smtClean="0"/>
              <a:t>각각 </a:t>
            </a:r>
            <a:r>
              <a:rPr lang="ko-KR" altLang="en-US" baseline="0" dirty="0" err="1" smtClean="0"/>
              <a:t>이진영상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그레이스케일영상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컬러영상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P123 </a:t>
            </a:r>
            <a:r>
              <a:rPr lang="ko-KR" altLang="en-US" baseline="0" dirty="0" smtClean="0"/>
              <a:t>영상 데이터 아스키 문자</a:t>
            </a:r>
            <a:r>
              <a:rPr lang="en-US" altLang="ko-KR" baseline="0" dirty="0" smtClean="0"/>
              <a:t>/456 </a:t>
            </a:r>
            <a:r>
              <a:rPr lang="ko-KR" altLang="en-US" baseline="0" dirty="0" smtClean="0"/>
              <a:t>바이트 형식으로 저장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헤더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식별자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영상 크기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최대 밝기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pbm</a:t>
            </a:r>
            <a:r>
              <a:rPr lang="ko-KR" altLang="en-US" baseline="0" dirty="0" smtClean="0"/>
              <a:t>은 최대 밝기 정보 생략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최대 밝기는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이상 </a:t>
            </a:r>
            <a:r>
              <a:rPr lang="en-US" altLang="ko-KR" baseline="0" dirty="0" smtClean="0"/>
              <a:t>65535 </a:t>
            </a:r>
            <a:r>
              <a:rPr lang="ko-KR" altLang="en-US" baseline="0" dirty="0" smtClean="0"/>
              <a:t>이하의 값 가짐 일반적으로</a:t>
            </a:r>
            <a:r>
              <a:rPr lang="en-US" altLang="ko-KR" baseline="0" dirty="0" smtClean="0"/>
              <a:t> 255</a:t>
            </a:r>
          </a:p>
          <a:p>
            <a:r>
              <a:rPr lang="ko-KR" altLang="en-US" baseline="0" dirty="0" smtClean="0"/>
              <a:t>헤더 영역 모두 아스키 문자로 표현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구분자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개행문자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복귀문자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공백문자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5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Ppm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예시</a:t>
            </a:r>
            <a:endParaRPr lang="en-US" altLang="ko-KR" dirty="0" smtClean="0"/>
          </a:p>
          <a:p>
            <a:r>
              <a:rPr lang="en-US" altLang="ko-KR" dirty="0" smtClean="0"/>
              <a:t>Netpbm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포맷 열람 위한 뷰어 프로그램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7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입력영상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h</a:t>
            </a:r>
            <a:r>
              <a:rPr lang="ko-KR" altLang="en-US" dirty="0" smtClean="0"/>
              <a:t>는 필터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필터</a:t>
            </a:r>
            <a:r>
              <a:rPr lang="en-US" altLang="ko-KR" dirty="0" smtClean="0"/>
              <a:t>=</a:t>
            </a:r>
            <a:r>
              <a:rPr lang="ko-KR" altLang="en-US" dirty="0" smtClean="0"/>
              <a:t>마스크</a:t>
            </a:r>
            <a:endParaRPr lang="en-US" altLang="ko-KR" dirty="0" smtClean="0"/>
          </a:p>
          <a:p>
            <a:r>
              <a:rPr lang="ko-KR" altLang="en-US" dirty="0" smtClean="0"/>
              <a:t>마스크의 특성은 가중치에 의해 결정됨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식의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는 가중치에 의해 결정됨</a:t>
            </a:r>
            <a:endParaRPr lang="en-US" altLang="ko-KR" dirty="0" smtClean="0"/>
          </a:p>
          <a:p>
            <a:r>
              <a:rPr lang="en-US" altLang="ko-KR" dirty="0" smtClean="0"/>
              <a:t>A=(m-1)/2 b=(n-1)/2</a:t>
            </a:r>
            <a:r>
              <a:rPr lang="en-US" altLang="ko-KR" baseline="0" dirty="0" smtClean="0"/>
              <a:t>  m, n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마스크 가로 및 세로 길이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수행한다는 것은 영상의 모든 픽셀에 대해 이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수행하는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연산의 결과값은 반드시 새로운 영상을 만들어 저장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수행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평활화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저주파 통과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신호 성분 중 고주파 성분은 차단하고 저주파 성분만을 통과시키는 기법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평균값 필터에 의해 생성되는 결과 영상은 픽셀 값의 급격한 변화가 줄어들어 날카로운 에지가 무뎌지고 잡음의 영향이 크게 사라지는 효과가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평균값 필터를 너무 과도하게 사용할 경우 사물의 경계가 흐릿해지고 사물의 구분이 어려워질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필터의 크기가 클 수록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늘어나고 선명도는 떨어진다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윤곽선을 보존하면서 영상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평활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수행하고자 한다면 경계 보존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평활화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사용해야 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1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평균값 필터보다 자연스러운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블러링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결과를 생성한다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분포는 평균을 중심으로 좌우 대칭의 종 모양을 갖는 확률 분포를 말하며 정규 분포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(normal distribution)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분포는 평균과 표준 편차에 따라 분포 모양이 결정됩니다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필터에서는 주로 평균이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 함수를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평균값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사용하는 선형 필터링</a:t>
            </a:r>
            <a:r>
              <a:rPr lang="en-US" altLang="ko-KR" dirty="0" smtClean="0"/>
              <a:t>. 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중간값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비선형 연산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이웃 픽셀의 범위를 지정하기 위한 마스크의 크기만 사용하고 가중치는 정의하지 않음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미디언 필터는 주변 픽셀 값들의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중간값을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선택하기 위해 내부에서 픽셀 값 정렬 과정이 사용됩니다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미디언 필터는 특히 잡음 픽셀 값이 주변 픽셀 값과 큰 차이가 있는 경우에 효과적으로 동작합니다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영상에 추가되는 잡음 중에 소금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후추 잡음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(salt &amp; pepper noise)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픽셀 값이 일정 확률로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변경되는 형태의 잡음입니다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후추 잡음이 추가된 영상에 미디언 필터를 적용하면 대부분 소금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후추 잡음이 아닌 원본 영상에 존재하는 픽셀 값이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선택되기 때문에 잡음은 효과적으로 제거됩니다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rgb3x3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중간값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2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94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6661" y="2785048"/>
            <a:ext cx="6211372" cy="1080120"/>
          </a:xfrm>
        </p:spPr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IMAGE PROCESSING using PYTHON and OPENCV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6661" y="386516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20190101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김규리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Group 5"/>
          <p:cNvGrpSpPr/>
          <p:nvPr/>
        </p:nvGrpSpPr>
        <p:grpSpPr>
          <a:xfrm>
            <a:off x="2771800" y="2785048"/>
            <a:ext cx="129393" cy="1440160"/>
            <a:chOff x="3424672" y="2643758"/>
            <a:chExt cx="283232" cy="1584176"/>
          </a:xfrm>
        </p:grpSpPr>
        <p:sp>
          <p:nvSpPr>
            <p:cNvPr id="13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83300" t="18507" r="8303" b="66400"/>
          <a:stretch/>
        </p:blipFill>
        <p:spPr>
          <a:xfrm>
            <a:off x="7956618" y="22890"/>
            <a:ext cx="1170946" cy="1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smoothing)_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블러링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blurring)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필터링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2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분포 함수를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근사하여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생성한 필터 마스크를 사용하는 필터링 기법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8430" t="21700" r="30307" b="44701"/>
          <a:stretch/>
        </p:blipFill>
        <p:spPr>
          <a:xfrm>
            <a:off x="3295696" y="2856880"/>
            <a:ext cx="2552608" cy="22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smoothing)_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블러링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blurring)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중간값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필터링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영상에서 자기 자신 픽셀과 주변 픽셀 값 중에서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중간값을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선택하여 결과 영상 픽셀 값으로 설정하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필터링 기법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894" t="35300" r="64569" b="35300"/>
          <a:stretch/>
        </p:blipFill>
        <p:spPr>
          <a:xfrm>
            <a:off x="3580019" y="3003798"/>
            <a:ext cx="1983962" cy="1983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9288" t="22700" r="64175" b="48600"/>
          <a:stretch/>
        </p:blipFill>
        <p:spPr>
          <a:xfrm>
            <a:off x="6444208" y="3007381"/>
            <a:ext cx="2028680" cy="19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선명화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sharpening)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내 객체의 경계선을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카롭게 만들어 입력 영상보다 더 선명하거나 뚜렷한 영상을 생성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저주파 성분을 제거함으로써 고주파 성분을 강조하는 방법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2362" t="52100" r="25982" b="33900"/>
          <a:stretch/>
        </p:blipFill>
        <p:spPr>
          <a:xfrm>
            <a:off x="2591780" y="3409027"/>
            <a:ext cx="396044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선명화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sharpening)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라플라시안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타입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방향으로 영상의 상세 정보를 강화하는 기법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5669" t="26200" r="33069" b="57700"/>
          <a:stretch/>
        </p:blipFill>
        <p:spPr>
          <a:xfrm>
            <a:off x="2663280" y="3187606"/>
            <a:ext cx="388843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0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선명화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sharpening)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고주파 강조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결과에 일정량의 저주파 성분을 추가하여 저주파 성분의 손실 보상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부스터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공간 필터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850" t="38100" r="7476" b="35300"/>
          <a:stretch/>
        </p:blipFill>
        <p:spPr>
          <a:xfrm>
            <a:off x="1403648" y="3067682"/>
            <a:ext cx="6336704" cy="20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선명화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sharpening)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언샤프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마스킹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경계 지점을 강조하는 방식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40994" y="3219822"/>
            <a:ext cx="7462011" cy="1516880"/>
            <a:chOff x="827584" y="3256372"/>
            <a:chExt cx="7462011" cy="1516880"/>
          </a:xfrm>
        </p:grpSpPr>
        <p:sp>
          <p:nvSpPr>
            <p:cNvPr id="6" name="직사각형 5"/>
            <p:cNvSpPr/>
            <p:nvPr/>
          </p:nvSpPr>
          <p:spPr>
            <a:xfrm>
              <a:off x="827584" y="3256372"/>
              <a:ext cx="1080120" cy="596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입력 영상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27584" y="4176868"/>
              <a:ext cx="1080120" cy="596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저주파 통과 </a:t>
              </a:r>
              <a:r>
                <a:rPr lang="ko-KR" altLang="en-US" sz="1400" dirty="0" err="1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필터링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82628" y="4176868"/>
              <a:ext cx="1080120" cy="596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히스토그램 축소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00601" y="3256372"/>
              <a:ext cx="953048" cy="1516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 계산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591502" y="3716620"/>
              <a:ext cx="1080120" cy="596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히스토그램 확장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09475" y="3716620"/>
              <a:ext cx="1080120" cy="596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 영상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4" name="직선 화살표 연결선 13"/>
            <p:cNvCxnSpPr>
              <a:stCxn id="6" idx="2"/>
              <a:endCxn id="7" idx="0"/>
            </p:cNvCxnSpPr>
            <p:nvPr/>
          </p:nvCxnSpPr>
          <p:spPr>
            <a:xfrm>
              <a:off x="1367644" y="3852756"/>
              <a:ext cx="0" cy="324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943708" y="3401293"/>
              <a:ext cx="2160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" idx="3"/>
              <a:endCxn id="8" idx="1"/>
            </p:cNvCxnSpPr>
            <p:nvPr/>
          </p:nvCxnSpPr>
          <p:spPr>
            <a:xfrm>
              <a:off x="1907704" y="4475060"/>
              <a:ext cx="5749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8" idx="3"/>
            </p:cNvCxnSpPr>
            <p:nvPr/>
          </p:nvCxnSpPr>
          <p:spPr>
            <a:xfrm>
              <a:off x="3562748" y="4475060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9" idx="3"/>
              <a:endCxn id="10" idx="1"/>
            </p:cNvCxnSpPr>
            <p:nvPr/>
          </p:nvCxnSpPr>
          <p:spPr>
            <a:xfrm>
              <a:off x="5053649" y="4014812"/>
              <a:ext cx="537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0" idx="3"/>
              <a:endCxn id="11" idx="1"/>
            </p:cNvCxnSpPr>
            <p:nvPr/>
          </p:nvCxnSpPr>
          <p:spPr>
            <a:xfrm>
              <a:off x="6671622" y="4014812"/>
              <a:ext cx="537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3689902" y="3459582"/>
              <a:ext cx="324036" cy="3154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3696203" y="4106221"/>
              <a:ext cx="324036" cy="3154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5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 강도 검출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gradient)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픽셀에서의 밝기 변화율을 계산하는 과정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검출을 위한 전 단계에서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미분을 근사화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_Prewitt, Sobel, Roberts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수평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수직 방향으로의 변화율을 각각 계산 후 이들을 합친 최종 변화율로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5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프리위트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대각선보다 수평이나 수직 방향의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에지에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민감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평균값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통해 노이즈를 제거하는 기능과 수평 또는 수직 변화 값을 계산하는 기능 동시에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788" t="43000" r="26769" b="26201"/>
          <a:stretch/>
        </p:blipFill>
        <p:spPr>
          <a:xfrm>
            <a:off x="3012373" y="2735654"/>
            <a:ext cx="3119254" cy="24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소벨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대각선 방향의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에지에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더 민감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필터를 사용하여 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000" t="40200" r="26375" b="29000"/>
          <a:stretch/>
        </p:blipFill>
        <p:spPr>
          <a:xfrm>
            <a:off x="2915816" y="2702006"/>
            <a:ext cx="3312368" cy="24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로버츠 연산자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속도가 매우 빠르지만 노이즈에 매우 민감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방향 계산할 수 없음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394" t="49300" r="25588" b="38800"/>
          <a:stretch/>
        </p:blipFill>
        <p:spPr>
          <a:xfrm>
            <a:off x="2375756" y="3075806"/>
            <a:ext cx="439248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영상 구조의 이해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 강도 검출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gradient)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미분을 근사화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_Laplacian</a:t>
            </a: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마스크로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컨볼루션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 시 바로 밝기 변화율 계산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노이즈에 특히 민감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강도 계산 전 노이즈 제거 과정 필요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6613" t="34600" r="53937" b="46500"/>
          <a:stretch/>
        </p:blipFill>
        <p:spPr>
          <a:xfrm>
            <a:off x="6156176" y="2113148"/>
            <a:ext cx="2665312" cy="2998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8031" t="47900" r="9051" b="34601"/>
          <a:stretch/>
        </p:blipFill>
        <p:spPr>
          <a:xfrm>
            <a:off x="445631" y="3435846"/>
            <a:ext cx="5400600" cy="12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Laplacian of Gaussian filtering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라플라시안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연산과 노이즈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 위한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평활화를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단일 단계로 통합한 방법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807" t="31800" r="59056" b="39500"/>
          <a:stretch/>
        </p:blipFill>
        <p:spPr>
          <a:xfrm>
            <a:off x="2483768" y="2715766"/>
            <a:ext cx="4176464" cy="23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에지 검출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영상에 존재하는 물체의 경계나 윤곽선에 해당하는 지점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Canny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검출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 검출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오류율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거짓 에지 검출을 최소화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정확도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에지와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검출한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에지와의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위치 차이를 최소화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두께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에지에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해당하는 곳에는 단일 픽셀 두께로 검출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8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에지 검출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Canny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에지 검출 알고리즘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수행하여 노이즈 완화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소벨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연산자를 사용하여 경계 강도 계산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비최대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억제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이력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임계화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894" t="44400" r="39763" b="29000"/>
          <a:stretch/>
        </p:blipFill>
        <p:spPr>
          <a:xfrm>
            <a:off x="2908528" y="2787774"/>
            <a:ext cx="6192688" cy="224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3400" r="66931" b="48600"/>
          <a:stretch/>
        </p:blipFill>
        <p:spPr>
          <a:xfrm>
            <a:off x="1439144" y="1491630"/>
            <a:ext cx="6265712" cy="29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0949" r="66537" b="28300"/>
          <a:stretch/>
        </p:blipFill>
        <p:spPr>
          <a:xfrm>
            <a:off x="2004348" y="699542"/>
            <a:ext cx="5135304" cy="43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영상 구조의 이해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영상의 유형 구분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이진 영상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(binary image)</a:t>
            </a:r>
          </a:p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형상이나 윤곽선 정보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픽셀당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흰색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 스케일 영상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(gray-scale image)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밝기에 대한 정보 표현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픽셀당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4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컬러 영상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(color image)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색에 대한 정보 저장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색의 조합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(RGB)_R,G,B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 정보를 갖는 세 장의 그레이 스케일 영상이 합쳐진 영상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픽셀당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 총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24(8x3)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true color image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3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영상 구조의 이해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PBM/PGM/PPM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구조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데이터를 저장하는 영상 파일 포맷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_Netpbm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포맷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데이터를 압축하지 않는 방식으로 저장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389900"/>
              </p:ext>
            </p:extLst>
          </p:nvPr>
        </p:nvGraphicFramePr>
        <p:xfrm>
          <a:off x="869505" y="4155926"/>
          <a:ext cx="7475981" cy="83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98">
                  <a:extLst>
                    <a:ext uri="{9D8B030D-6E8A-4147-A177-3AD203B41FA5}">
                      <a16:colId xmlns:a16="http://schemas.microsoft.com/office/drawing/2014/main" val="1314816071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128821456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992934607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3182747109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639280624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1613307667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1939318472"/>
                    </a:ext>
                  </a:extLst>
                </a:gridCol>
                <a:gridCol w="747598">
                  <a:extLst>
                    <a:ext uri="{9D8B030D-6E8A-4147-A177-3AD203B41FA5}">
                      <a16:colId xmlns:a16="http://schemas.microsoft.com/office/drawing/2014/main" val="2474827452"/>
                    </a:ext>
                  </a:extLst>
                </a:gridCol>
                <a:gridCol w="1495197">
                  <a:extLst>
                    <a:ext uri="{9D8B030D-6E8A-4147-A177-3AD203B41FA5}">
                      <a16:colId xmlns:a16="http://schemas.microsoft.com/office/drawing/2014/main" val="4081394232"/>
                    </a:ext>
                  </a:extLst>
                </a:gridCol>
              </a:tblGrid>
              <a:tr h="46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식별자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매직넘버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가로길이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세로길이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최대밝기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영상데이터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852915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헤더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126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977404"/>
              </p:ext>
            </p:extLst>
          </p:nvPr>
        </p:nvGraphicFramePr>
        <p:xfrm>
          <a:off x="2963397" y="2499742"/>
          <a:ext cx="3288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098">
                  <a:extLst>
                    <a:ext uri="{9D8B030D-6E8A-4147-A177-3AD203B41FA5}">
                      <a16:colId xmlns:a16="http://schemas.microsoft.com/office/drawing/2014/main" val="3876660366"/>
                    </a:ext>
                  </a:extLst>
                </a:gridCol>
                <a:gridCol w="1644098">
                  <a:extLst>
                    <a:ext uri="{9D8B030D-6E8A-4147-A177-3AD203B41FA5}">
                      <a16:colId xmlns:a16="http://schemas.microsoft.com/office/drawing/2014/main" val="1171180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식별자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파일 유형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P1,</a:t>
                      </a:r>
                      <a:r>
                        <a:rPr lang="en-US" altLang="ko-KR" sz="16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P4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PBM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P2, P5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PGM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2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P3, P6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PPM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7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영상 구조의 이해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593" t="41399" r="41332" b="41101"/>
          <a:stretch/>
        </p:blipFill>
        <p:spPr>
          <a:xfrm>
            <a:off x="1439144" y="2139702"/>
            <a:ext cx="6265712" cy="1864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5744" t="23400" r="19682" b="23401"/>
          <a:stretch/>
        </p:blipFill>
        <p:spPr>
          <a:xfrm>
            <a:off x="679362" y="1419622"/>
            <a:ext cx="7785276" cy="36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4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디지털 영상으로부터 유용한 정보를 추출하기 위해 입력 영상에 대해 수학적 연산을 수행하여 목적에 부합하는 정보만을 포함하는 결과 영상을 생성하는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Convolution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_linear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마스크 내부에 저장하는 값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59632" y="2914372"/>
            <a:ext cx="6624736" cy="953522"/>
            <a:chOff x="3347864" y="3219822"/>
            <a:chExt cx="6768752" cy="9361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8500" t="54900" r="44487" b="36000"/>
            <a:stretch/>
          </p:blipFill>
          <p:spPr>
            <a:xfrm>
              <a:off x="3347864" y="3219822"/>
              <a:ext cx="6768752" cy="93610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347864" y="3219822"/>
              <a:ext cx="1656184" cy="288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8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2438" t="33900" r="43700" b="37400"/>
          <a:stretch/>
        </p:blipFill>
        <p:spPr>
          <a:xfrm>
            <a:off x="1475656" y="1563638"/>
            <a:ext cx="619268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필터링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smoothing)_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블러링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(image blurring)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노이즈 제거의 목적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과정에서 영상이 흐릿하게 변함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평균값 필터링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영상에서 특정 픽셀과 주변 픽셀들의 산술 평균을 결과 영상 픽셀 값으로 설정하는 필터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9131" t="59100" r="42913" b="19201"/>
          <a:stretch/>
        </p:blipFill>
        <p:spPr>
          <a:xfrm>
            <a:off x="2447256" y="3219822"/>
            <a:ext cx="4249488" cy="18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1661</Words>
  <Application>Microsoft Office PowerPoint</Application>
  <PresentationFormat>화면 슬라이드 쇼(16:9)</PresentationFormat>
  <Paragraphs>265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Arial</vt:lpstr>
      <vt:lpstr>나눔스퀘어_ac Bold</vt:lpstr>
      <vt:lpstr>Arial Unicode MS</vt:lpstr>
      <vt:lpstr>맑은 고딕</vt:lpstr>
      <vt:lpstr>나눔스퀘어_ac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규리</cp:lastModifiedBy>
  <cp:revision>192</cp:revision>
  <dcterms:created xsi:type="dcterms:W3CDTF">2016-12-05T23:26:54Z</dcterms:created>
  <dcterms:modified xsi:type="dcterms:W3CDTF">2020-08-27T03:50:53Z</dcterms:modified>
</cp:coreProperties>
</file>